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3fa5c07a-4bd9-a84e-27c9-6572f3e75898}">
          <p14:sldIdLst>
            <p14:sldId id="256"/>
            <p14:sldId id="257"/>
            <p14:sldId id="258"/>
          </p14:sldIdLst>
        </p14:section>
        <p14:section name="Возможности" id="{623190be-7ec9-2ccd-682e-a58e0bf48a1d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Для руководителя" id="{15111f75-5ca4-44ed-5216-a82cd90d9e5a}">
          <p14:sldIdLst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Программа «Школьный журнал»: автоматическая проверка электронного журнала школы.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371600"/>
            <a:ext cx="603504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017520"/>
            <a:ext cx="59436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5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548640" y="475488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Школьный журнал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9601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ПРОГРАММА ДЛЯ ЗАВУЧА И АДМИНИСТРАЦИИ ШКОЛЫ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1371600"/>
            <a:ext cx="6035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Школьный журнал</a:t>
            </a:r>
            <a:endParaRPr lang="en-US" sz="44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3017520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Проверяет электронный журнал «Моя школа» целиком: ошибки оформления, успеваемость, выполнение учебного плана и показатели мониторинга. Готовые справки за минуты вместо недели ручной проверки.</a:t>
            </a:r>
            <a:endParaRPr lang="en-US" sz="1500" dirty="0"/>
          </a:p>
        </p:txBody>
      </p:sp>
      <p:sp>
        <p:nvSpPr>
          <p:cNvPr id="5" name="grade"/>
          <p:cNvSpPr txBox="1"/>
          <p:nvPr/>
        </p:nvSpPr>
        <p:spPr>
          <a:xfrm rot="-480000">
            <a:off x="6400800" y="82296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ЗАДАЧА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Журнал проверяют вручную, урок за уроком</a:t>
            </a:r>
            <a:endParaRPr lang="en-US" sz="2600" dirty="0"/>
          </a:p>
        </p:txBody>
      </p:sp>
      <p:sp>
        <p:nvSpPr>
          <p:cNvPr id="4" name="card Сотни страниц"/>
          <p:cNvSpPr/>
          <p:nvPr/>
        </p:nvSpPr>
        <p:spPr>
          <a:xfrm>
            <a:off x="548640" y="1371600"/>
            <a:ext cx="2560320" cy="224028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36192"/>
            <a:ext cx="21579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Сотни страниц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1920240"/>
            <a:ext cx="2157984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В школе десятки классов и сотни групп. Пролистать каждую страницу журнала и найти пропуски почти невозможно.</a:t>
            </a:r>
            <a:endParaRPr lang="en-US" sz="1400" dirty="0"/>
          </a:p>
        </p:txBody>
      </p:sp>
      <p:sp>
        <p:nvSpPr>
          <p:cNvPr id="7" name="card Ошибки находят поздно"/>
          <p:cNvSpPr/>
          <p:nvPr/>
        </p:nvSpPr>
        <p:spPr>
          <a:xfrm>
            <a:off x="3291840" y="1371600"/>
            <a:ext cx="2560320" cy="224028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93008" y="1536192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Ошибки находят поздно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493008" y="2157984"/>
            <a:ext cx="215798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Пустые уроки, неотмеченные ДЗ и поздние отметки всплывают на проверке, когда исправлять уже поздно.</a:t>
            </a:r>
            <a:endParaRPr lang="en-US" sz="1400" dirty="0"/>
          </a:p>
        </p:txBody>
      </p:sp>
      <p:sp>
        <p:nvSpPr>
          <p:cNvPr id="10" name="card Справки — по шаблону"/>
          <p:cNvSpPr/>
          <p:nvPr/>
        </p:nvSpPr>
        <p:spPr>
          <a:xfrm>
            <a:off x="6035040" y="1371600"/>
            <a:ext cx="2560320" cy="224028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36208" y="1536192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Справки — по шаблону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236208" y="2157984"/>
            <a:ext cx="215798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Отчёт о проверке, итоги семестра и мониторинг каждый раз собирают заново в Excel.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7490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Программа делает эту работу за завуча: читает весь журнал и сразу показывает, где что не так.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КАК ЭТО РАБОТАЕТ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Три шага</a:t>
            </a:r>
            <a:endParaRPr lang="en-US" sz="2600" dirty="0"/>
          </a:p>
        </p:txBody>
      </p:sp>
      <p:sp>
        <p:nvSpPr>
          <p:cNvPr id="4" name="card Скачать журнал"/>
          <p:cNvSpPr/>
          <p:nvPr/>
        </p:nvSpPr>
        <p:spPr>
          <a:xfrm>
            <a:off x="548640" y="1463040"/>
            <a:ext cx="2377440" cy="23774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627632"/>
            <a:ext cx="19751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Шаг 1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1883664"/>
            <a:ext cx="19751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Скачать журнал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2267712"/>
            <a:ext cx="1975104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Расширение для Chrome из Chrome Web Store одним нажатием выгружает журнал школы из «Моей школы» в архив.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2944368" y="242316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card Открыть в программе"/>
          <p:cNvSpPr/>
          <p:nvPr/>
        </p:nvSpPr>
        <p:spPr>
          <a:xfrm>
            <a:off x="3337560" y="1463040"/>
            <a:ext cx="2377440" cy="23774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38728" y="1627632"/>
            <a:ext cx="19751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Шаг 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538728" y="1883664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Открыть в программе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538728" y="2505456"/>
            <a:ext cx="1975104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Программа для Windows загружает архив. Журнал разбирается на компьютере школы.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733288" y="242316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→</a:t>
            </a:r>
            <a:endParaRPr lang="en-US" sz="2400" dirty="0"/>
          </a:p>
        </p:txBody>
      </p:sp>
      <p:sp>
        <p:nvSpPr>
          <p:cNvPr id="14" name="card Получить результат"/>
          <p:cNvSpPr/>
          <p:nvPr/>
        </p:nvSpPr>
        <p:spPr>
          <a:xfrm>
            <a:off x="6126480" y="1463040"/>
            <a:ext cx="2377440" cy="23774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27648" y="1627632"/>
            <a:ext cx="19751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Шаг 3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327648" y="1883664"/>
            <a:ext cx="1975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Получить результат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327648" y="2505456"/>
            <a:ext cx="1975104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Таблицы по классам и учителям, готовые справки в PDF и Excel.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1148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Вход в программу — по логину сотрудника школы; доступ к выгрузке открывает лицензия школы.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РАЗДЕЛ «ЖУРНАЛ»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Ошибки оформления журнала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Уроки без отметок и с низкой накопляемостью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Отметки, выставленные не вовремя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Пропущенные и неправильно оформленные домашние задания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Пробелы в поурочном планировании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Внеурочная деятельность</a:t>
            </a: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0" y="1463040"/>
          <a:ext cx="420624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828800"/>
                <a:gridCol w="82296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Учитель · класс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Нарушение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Уроков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Учитель А · 7-Б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нет отметок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Учитель Б · 9-А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нет ДЗ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Учитель В · 5-В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отметка позже срока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Учитель Г · 10-А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ошибок нет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4343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Таблица — пример вида отчёта. По ссылке «Детали» открывается список конкретных уроков.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РАЗДЕЛ «УСПЕВАЕМОСТЬ»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Кто тянет класс вверх, а кому нужна помощь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58368" y="1417320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Семестр / триместр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67456" y="1417320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377184" y="1417320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Годовая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986272" y="1417320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096000" y="1417320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Ведомость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911096"/>
            <a:ext cx="2609088" cy="38404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8368" y="1911096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Отличники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267456" y="1911096"/>
            <a:ext cx="2609088" cy="38404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377184" y="1911096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Хорошисты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986272" y="1911096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096000" y="1911096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Степень обученности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2404872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58368" y="2404872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Потенциальные отличники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267456" y="2404872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377184" y="2404872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Потенциальные хорошисты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986272" y="2404872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096000" y="2404872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Слабоуспевающие</a:t>
            </a:r>
            <a:endParaRPr lang="en-US" sz="1400" dirty="0"/>
          </a:p>
        </p:txBody>
      </p:sp>
      <p:sp>
        <p:nvSpPr>
          <p:cNvPr id="22" name="card Потенциальные"/>
          <p:cNvSpPr/>
          <p:nvPr/>
        </p:nvSpPr>
        <p:spPr>
          <a:xfrm>
            <a:off x="548640" y="2971800"/>
            <a:ext cx="2560320" cy="150876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49808" y="3136392"/>
            <a:ext cx="21579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Потенциальные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749808" y="3520440"/>
            <a:ext cx="2157984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Ученики, которым не хватает одной-двух отметок до «4» или «5», видны заранее.</a:t>
            </a:r>
            <a:endParaRPr lang="en-US" sz="1400" dirty="0"/>
          </a:p>
        </p:txBody>
      </p:sp>
      <p:sp>
        <p:nvSpPr>
          <p:cNvPr id="25" name="card Группировка"/>
          <p:cNvSpPr/>
          <p:nvPr/>
        </p:nvSpPr>
        <p:spPr>
          <a:xfrm>
            <a:off x="3291840" y="2971800"/>
            <a:ext cx="2560320" cy="150876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493008" y="3136392"/>
            <a:ext cx="21579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Группировка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3493008" y="3520440"/>
            <a:ext cx="2157984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Любую таблицу можно свернуть по классу, предмету или учителю.</a:t>
            </a:r>
            <a:endParaRPr lang="en-US" sz="1400" dirty="0"/>
          </a:p>
        </p:txBody>
      </p:sp>
      <p:sp>
        <p:nvSpPr>
          <p:cNvPr id="28" name="card Сходство оценок"/>
          <p:cNvSpPr/>
          <p:nvPr/>
        </p:nvSpPr>
        <p:spPr>
          <a:xfrm>
            <a:off x="6035040" y="2971800"/>
            <a:ext cx="2560320" cy="150876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236208" y="3136392"/>
            <a:ext cx="21579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Сходство оценок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6236208" y="3520440"/>
            <a:ext cx="2157984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Сравнение отметок одного класса у разных учителей по группам предметов.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РАЗДЕЛ «МОНИТОРИНГ»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Показатели ИСУОД одной кнопкой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58368" y="1417320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Уровень успеваемости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67456" y="1417320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377184" y="1417320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Системная неуспеваемость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986272" y="1417320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096000" y="1417320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Системная непосещаемость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911096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8368" y="1911096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Наполненность расписания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267456" y="1911096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377184" y="1911096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Работа с журналом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986272" y="1911096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096000" y="1911096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Своевременность отметок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2404872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58368" y="2404872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Посещаемость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267456" y="2404872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377184" y="2404872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Средний балл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986272" y="2404872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096000" y="2404872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Качество знаний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2898648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58368" y="2898648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Степень обученности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3267456" y="2898648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377184" y="2898648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Проведение уроков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986272" y="2898648"/>
            <a:ext cx="2609088" cy="384048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096000" y="2898648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Адаптация 5-х классов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35204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Каждый показатель — дробь с расшифровкой: 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«своевременно — 1 840 из 1 912 отметок»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. Видно, откуда взялся процент и что исправить.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РАЗДЕЛ «УЧЕБНЫЙ ПЛАН»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План против расписания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Программа сравнивает часы по учебному плану с уроками в расписании и показывает, по каким предметам в каких классах часов не хватает или они лишние.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803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Учитывает метагруппы и деление на группы: ученик считается по своим урокам, а не по всем группам класса сразу.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80560" y="1463040"/>
          <a:ext cx="41148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822960"/>
                <a:gridCol w="128016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Класс · предмет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План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В расписании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8-А · Музыка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17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6-Б · Технология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68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68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10-А · Физика (углубл.)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170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136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48640" y="4343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Таблица — пример вида отчёта.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РАЗДЕЛ «ОТЧЁТЫ»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Готовые справки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Справка по проверке журналов (две формы)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Справка по текущей проверке журнала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Справка по назначению домашних заданий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Справка к завершению семестра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Выполнение учебного плана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Количество часов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План внеурочной деятельности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41732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Текущие оценки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Контрольные работы и их коррекция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Активность учащихся и родителей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Сходство оценок в группах предметов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Адаптация 5 класса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Период — любой, через календарь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Классы — на выбор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343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Справки выходят оформленными и готовыми к печати.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РАЗДЕЛ «ВЫГРУЗКА»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Данные можно передать без ФИО</a:t>
            </a:r>
            <a:endParaRPr lang="en-US" sz="2600" dirty="0"/>
          </a:p>
        </p:txBody>
      </p:sp>
      <p:sp>
        <p:nvSpPr>
          <p:cNvPr id="4" name="card Анонимные журналы"/>
          <p:cNvSpPr/>
          <p:nvPr/>
        </p:nvSpPr>
        <p:spPr>
          <a:xfrm>
            <a:off x="548640" y="1463040"/>
            <a:ext cx="3931920" cy="14630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627632"/>
            <a:ext cx="35295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Анонимные журналы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11680"/>
            <a:ext cx="35295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Журнал выгружается без фамилий учеников. Его можно показать методисту или коллегам из другой школы.</a:t>
            </a:r>
            <a:endParaRPr lang="en-US" sz="1400" dirty="0"/>
          </a:p>
        </p:txBody>
      </p:sp>
      <p:sp>
        <p:nvSpPr>
          <p:cNvPr id="7" name="card Анонимные планы"/>
          <p:cNvSpPr/>
          <p:nvPr/>
        </p:nvSpPr>
        <p:spPr>
          <a:xfrm>
            <a:off x="4663440" y="1463040"/>
            <a:ext cx="3931920" cy="14630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4608" y="1627632"/>
            <a:ext cx="35295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Анонимные планы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864608" y="2011680"/>
            <a:ext cx="35295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Поурочные планы без персональных данных, для обмена опытом между учителями.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154680"/>
            <a:ext cx="8046720" cy="118872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154680"/>
            <a:ext cx="1280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ZIP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2103120" y="3154680"/>
            <a:ext cx="6309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Скачанный архив можно открыть снова в любой момент: программа хранит историю и работает без постоянного подключения к «Моей школе».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ДЛЯ РУКОВОДИТЕЛЯ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Статистика использования контента</a:t>
            </a:r>
            <a:endParaRPr lang="en-US" sz="2600" dirty="0"/>
          </a:p>
        </p:txBody>
      </p:sp>
      <p:sp>
        <p:nvSpPr>
          <p:cNvPr id="4" name="card Предмет × класс"/>
          <p:cNvSpPr/>
          <p:nvPr/>
        </p:nvSpPr>
        <p:spPr>
          <a:xfrm>
            <a:off x="548640" y="1463040"/>
            <a:ext cx="2560320" cy="19202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627632"/>
            <a:ext cx="21579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Предмет × класс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11680"/>
            <a:ext cx="215798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Сколько цифрового контента используют на уроках: выше среднего — зелёным, ниже — красным.</a:t>
            </a:r>
            <a:endParaRPr lang="en-US" sz="1400" dirty="0"/>
          </a:p>
        </p:txBody>
      </p:sp>
      <p:sp>
        <p:nvSpPr>
          <p:cNvPr id="7" name="card Рейтинг 5–11"/>
          <p:cNvSpPr/>
          <p:nvPr/>
        </p:nvSpPr>
        <p:spPr>
          <a:xfrm>
            <a:off x="3291840" y="1463040"/>
            <a:ext cx="2560320" cy="19202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93008" y="1627632"/>
            <a:ext cx="21579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Рейтинг 5–11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493008" y="2011680"/>
            <a:ext cx="215798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Расчёт по классам с целевым уровнем 60% в неделю.</a:t>
            </a:r>
            <a:endParaRPr lang="en-US" sz="1400" dirty="0"/>
          </a:p>
        </p:txBody>
      </p:sp>
      <p:sp>
        <p:nvSpPr>
          <p:cNvPr id="10" name="card Сферум"/>
          <p:cNvSpPr/>
          <p:nvPr/>
        </p:nvSpPr>
        <p:spPr>
          <a:xfrm>
            <a:off x="6035040" y="1463040"/>
            <a:ext cx="2560320" cy="19202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36208" y="1627632"/>
            <a:ext cx="21579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Сферум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236208" y="2011680"/>
            <a:ext cx="215798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Отдельная вкладка с данными по Сферуму для школы.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61188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Страница открывается в браузере: выберите муниципалитет и школу или введите ИНН, задайте период.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ЛИЦЕНЗИЯ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Оплата по QR-коду, продление само</a:t>
            </a:r>
            <a:endParaRPr lang="en-US" sz="2600" dirty="0"/>
          </a:p>
        </p:txBody>
      </p:sp>
      <p:sp>
        <p:nvSpPr>
          <p:cNvPr id="4" name="card Счёт на школу"/>
          <p:cNvSpPr/>
          <p:nvPr/>
        </p:nvSpPr>
        <p:spPr>
          <a:xfrm>
            <a:off x="548640" y="1463040"/>
            <a:ext cx="2377440" cy="219456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627632"/>
            <a:ext cx="19751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1883664"/>
            <a:ext cx="19751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Счёт на школу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2267712"/>
            <a:ext cx="1975104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Счёт выпускается на ИНН школы со страницей оплаты и QR-кодом.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2944368" y="23317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card Оплата"/>
          <p:cNvSpPr/>
          <p:nvPr/>
        </p:nvSpPr>
        <p:spPr>
          <a:xfrm>
            <a:off x="3337560" y="1463040"/>
            <a:ext cx="2377440" cy="219456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38728" y="1627632"/>
            <a:ext cx="19751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538728" y="1883664"/>
            <a:ext cx="19751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Оплата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538728" y="2267712"/>
            <a:ext cx="1975104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Камера телефона открывает форму Т-Банка: СБП, банковская карта или T-Pay.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733288" y="23317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→</a:t>
            </a:r>
            <a:endParaRPr lang="en-US" sz="2400" dirty="0"/>
          </a:p>
        </p:txBody>
      </p:sp>
      <p:sp>
        <p:nvSpPr>
          <p:cNvPr id="14" name="card Сразу работает"/>
          <p:cNvSpPr/>
          <p:nvPr/>
        </p:nvSpPr>
        <p:spPr>
          <a:xfrm>
            <a:off x="6126480" y="1463040"/>
            <a:ext cx="2377440" cy="219456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27648" y="1627632"/>
            <a:ext cx="19751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327648" y="1883664"/>
            <a:ext cx="19751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Сразу работает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327648" y="2267712"/>
            <a:ext cx="1975104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После оплаты лицензия школы продлевается автоматически, без звонков и писем.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9601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КАК НАЧАТЬ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1371600"/>
            <a:ext cx="6035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Установить, скачать, проверить</a:t>
            </a:r>
            <a:endParaRPr lang="en-US" sz="44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3017520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1  </a:t>
            </a:r>
            <a:pPr algn="l"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Установить расширение «Школьный журнал» из Chrome Web Store</a:t>
            </a:r>
            <a:endParaRPr lang="en-US" sz="1500" dirty="0"/>
          </a:p>
          <a:p>
            <a:pPr algn="l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2  </a:t>
            </a:r>
            <a:pPr algn="l"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Скачать программу на school-license.edureg.ru и войти</a:t>
            </a:r>
            <a:endParaRPr lang="en-US" sz="1500" dirty="0"/>
          </a:p>
          <a:p>
            <a:pPr algn="l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3  </a:t>
            </a:r>
            <a:pPr algn="l"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Выгрузить журнал школы и открыть его в программе</a:t>
            </a:r>
            <a:endParaRPr lang="en-US" sz="1500" dirty="0"/>
          </a:p>
        </p:txBody>
      </p:sp>
      <p:sp>
        <p:nvSpPr>
          <p:cNvPr id="5" name="grade"/>
          <p:cNvSpPr txBox="1"/>
          <p:nvPr/>
        </p:nvSpPr>
        <p:spPr>
          <a:xfrm rot="-480000">
            <a:off x="6492240" y="274320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5+</a:t>
            </a:r>
            <a:endParaRPr lang="en-US" sz="1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kolny Zhurnal">
  <a:themeElements>
    <a:clrScheme name="Shkolny Zhurnal">
      <a:dk1>
        <a:srgbClr val="14233D"/>
      </a:dk1>
      <a:lt1>
        <a:srgbClr val="FFFFFF"/>
      </a:lt1>
      <a:dk2>
        <a:srgbClr val="4B5A73"/>
      </a:dk2>
      <a:lt2>
        <a:srgbClr val="EEF2F8"/>
      </a:lt2>
      <a:accent1>
        <a:srgbClr val="2A56C6"/>
      </a:accent1>
      <a:accent2>
        <a:srgbClr val="D23B2F"/>
      </a:accent2>
      <a:accent3>
        <a:srgbClr val="C9D4E4"/>
      </a:accent3>
      <a:accent4>
        <a:srgbClr val="7FA2FF"/>
      </a:accent4>
      <a:accent5>
        <a:srgbClr val="2E7D32"/>
      </a:accent5>
      <a:accent6>
        <a:srgbClr val="8A94A6"/>
      </a:accent6>
      <a:hlink>
        <a:srgbClr val="2A56C6"/>
      </a:hlink>
      <a:folHlink>
        <a:srgbClr val="4B5A73"/>
      </a:folHlink>
    </a:clrScheme>
    <a:fontScheme name="Shkolny Zhurnal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журнал</dc:title>
  <dc:subject>PptxGenJS Presentation</dc:subject>
  <dc:creator>Школьный журнал</dc:creator>
  <cp:lastModifiedBy>Школьный журнал</cp:lastModifiedBy>
  <cp:revision>1</cp:revision>
  <dcterms:created xsi:type="dcterms:W3CDTF">2026-10-07T18:18:41Z</dcterms:created>
  <dcterms:modified xsi:type="dcterms:W3CDTF">2026-10-07T18:18:41Z</dcterms:modified>
</cp:coreProperties>
</file>